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0070C0"/>
                </a:solidFill>
                <a:latin typeface="Engravers MT" pitchFamily="18" charset="0"/>
              </a:rPr>
              <a:t>Models </a:t>
            </a:r>
            <a:r>
              <a:rPr lang="en-US" b="1" dirty="0" smtClean="0">
                <a:solidFill>
                  <a:srgbClr val="0070C0"/>
                </a:solidFill>
                <a:latin typeface="Engravers MT" pitchFamily="18" charset="0"/>
              </a:rPr>
              <a:t>of </a:t>
            </a:r>
            <a:r>
              <a:rPr lang="en-US" b="1" dirty="0" smtClean="0">
                <a:solidFill>
                  <a:srgbClr val="0070C0"/>
                </a:solidFill>
                <a:latin typeface="Engravers MT" pitchFamily="18" charset="0"/>
              </a:rPr>
              <a:t>Development </a:t>
            </a:r>
            <a:r>
              <a:rPr lang="en-US" sz="2200" dirty="0" smtClean="0">
                <a:solidFill>
                  <a:srgbClr val="FFC000"/>
                </a:solidFill>
                <a:latin typeface="Engravers MT" pitchFamily="18" charset="0"/>
              </a:rPr>
              <a:t>(continuation) </a:t>
            </a:r>
            <a:endParaRPr lang="en-IN" sz="2200" dirty="0">
              <a:solidFill>
                <a:srgbClr val="FFC000"/>
              </a:solidFill>
              <a:latin typeface="Engravers MT" pitchFamily="18" charset="0"/>
            </a:endParaRPr>
          </a:p>
        </p:txBody>
      </p:sp>
      <p:sp>
        <p:nvSpPr>
          <p:cNvPr id="3" name="Subtitle 2"/>
          <p:cNvSpPr>
            <a:spLocks noGrp="1"/>
          </p:cNvSpPr>
          <p:nvPr>
            <p:ph type="subTitle" idx="1"/>
          </p:nvPr>
        </p:nvSpPr>
        <p:spPr/>
        <p:txBody>
          <a:bodyPr>
            <a:normAutofit fontScale="70000" lnSpcReduction="20000"/>
          </a:bodyPr>
          <a:lstStyle/>
          <a:p>
            <a:r>
              <a:rPr lang="en-US" dirty="0" smtClean="0">
                <a:solidFill>
                  <a:srgbClr val="C00000"/>
                </a:solidFill>
              </a:rPr>
              <a:t>Paper: Development Communication</a:t>
            </a:r>
            <a:br>
              <a:rPr lang="en-US" dirty="0" smtClean="0">
                <a:solidFill>
                  <a:srgbClr val="C00000"/>
                </a:solidFill>
              </a:rPr>
            </a:br>
            <a:r>
              <a:rPr lang="en-US" dirty="0" smtClean="0">
                <a:solidFill>
                  <a:srgbClr val="C00000"/>
                </a:solidFill>
              </a:rPr>
              <a:t>Course: BJMC </a:t>
            </a:r>
            <a:br>
              <a:rPr lang="en-US" dirty="0" smtClean="0">
                <a:solidFill>
                  <a:srgbClr val="C00000"/>
                </a:solidFill>
              </a:rPr>
            </a:br>
            <a:r>
              <a:rPr lang="en-US" dirty="0" smtClean="0">
                <a:solidFill>
                  <a:srgbClr val="C00000"/>
                </a:solidFill>
              </a:rPr>
              <a:t>Semester: II</a:t>
            </a:r>
            <a:br>
              <a:rPr lang="en-US" dirty="0" smtClean="0">
                <a:solidFill>
                  <a:srgbClr val="C00000"/>
                </a:solidFill>
              </a:rPr>
            </a:br>
            <a:r>
              <a:rPr lang="en-US" dirty="0" smtClean="0">
                <a:solidFill>
                  <a:srgbClr val="C00000"/>
                </a:solidFill>
              </a:rPr>
              <a:t>Dr. Shyama Prasad Mukherjee University, Ranchi</a:t>
            </a:r>
            <a:br>
              <a:rPr lang="en-US" dirty="0" smtClean="0">
                <a:solidFill>
                  <a:srgbClr val="C00000"/>
                </a:solidFill>
              </a:rPr>
            </a:br>
            <a:r>
              <a:rPr lang="en-US" dirty="0" smtClean="0">
                <a:solidFill>
                  <a:srgbClr val="C00000"/>
                </a:solidFill>
              </a:rPr>
              <a:t/>
            </a:r>
            <a:br>
              <a:rPr lang="en-US" dirty="0" smtClean="0">
                <a:solidFill>
                  <a:srgbClr val="C00000"/>
                </a:solidFill>
              </a:rPr>
            </a:br>
            <a:endParaRPr lang="en-IN"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514350" indent="-514350" algn="just">
              <a:buNone/>
            </a:pPr>
            <a:r>
              <a:rPr lang="en-IN" b="1" dirty="0" smtClean="0">
                <a:latin typeface="Agency FB" pitchFamily="34" charset="0"/>
              </a:rPr>
              <a:t> </a:t>
            </a:r>
            <a:r>
              <a:rPr lang="en-IN" b="1" dirty="0" smtClean="0">
                <a:latin typeface="Agency FB" pitchFamily="34" charset="0"/>
              </a:rPr>
              <a:t>     4. </a:t>
            </a:r>
            <a:r>
              <a:rPr lang="en-IN" b="1" dirty="0" smtClean="0">
                <a:latin typeface="Agency FB" pitchFamily="34" charset="0"/>
              </a:rPr>
              <a:t>Democratic-Socialist </a:t>
            </a:r>
            <a:r>
              <a:rPr lang="en-IN" b="1" dirty="0" smtClean="0">
                <a:latin typeface="Agency FB" pitchFamily="34" charset="0"/>
              </a:rPr>
              <a:t>Model of </a:t>
            </a:r>
            <a:r>
              <a:rPr lang="en-IN" b="1" dirty="0" smtClean="0">
                <a:latin typeface="Agency FB" pitchFamily="34" charset="0"/>
              </a:rPr>
              <a:t>Development</a:t>
            </a:r>
          </a:p>
          <a:p>
            <a:pPr marL="514350" indent="-514350" algn="just">
              <a:buNone/>
            </a:pPr>
            <a:r>
              <a:rPr lang="en-IN" b="1" dirty="0" smtClean="0">
                <a:latin typeface="Agency FB" pitchFamily="34" charset="0"/>
              </a:rPr>
              <a:t> </a:t>
            </a:r>
            <a:r>
              <a:rPr lang="en-IN" b="1" dirty="0" smtClean="0">
                <a:latin typeface="Agency FB" pitchFamily="34" charset="0"/>
              </a:rPr>
              <a:t>      5. </a:t>
            </a:r>
            <a:r>
              <a:rPr lang="en-IN" b="1" dirty="0" smtClean="0">
                <a:latin typeface="Agency FB" pitchFamily="34" charset="0"/>
              </a:rPr>
              <a:t>Gandhian </a:t>
            </a:r>
            <a:r>
              <a:rPr lang="en-IN" b="1" dirty="0" smtClean="0">
                <a:latin typeface="Agency FB" pitchFamily="34" charset="0"/>
              </a:rPr>
              <a:t>Model of Development</a:t>
            </a:r>
          </a:p>
          <a:p>
            <a:pPr marL="514350" indent="-514350" algn="just">
              <a:buNone/>
            </a:pPr>
            <a:r>
              <a:rPr lang="en-US" b="1" dirty="0" smtClean="0">
                <a:latin typeface="Agency FB" pitchFamily="34" charset="0"/>
              </a:rPr>
              <a:t>       6. Nehruvian </a:t>
            </a:r>
            <a:r>
              <a:rPr lang="en-US" b="1" dirty="0" smtClean="0">
                <a:latin typeface="Agency FB" pitchFamily="34" charset="0"/>
              </a:rPr>
              <a:t>Model of Development </a:t>
            </a:r>
            <a:endParaRPr lang="en-IN" b="1" dirty="0" smtClean="0">
              <a:latin typeface="Agency FB" pitchFamily="34" charset="0"/>
            </a:endParaRPr>
          </a:p>
          <a:p>
            <a:pPr marL="514350" indent="-514350">
              <a:buNone/>
            </a:pPr>
            <a:endParaRPr lang="en-IN"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00B050"/>
                </a:solidFill>
              </a:rPr>
              <a:t>Democratic Socialist Model of Development </a:t>
            </a:r>
            <a:endParaRPr lang="en-IN" b="1" u="sng" dirty="0">
              <a:solidFill>
                <a:srgbClr val="00B050"/>
              </a:solidFill>
            </a:endParaRPr>
          </a:p>
        </p:txBody>
      </p:sp>
      <p:sp>
        <p:nvSpPr>
          <p:cNvPr id="3" name="Content Placeholder 2"/>
          <p:cNvSpPr>
            <a:spLocks noGrp="1"/>
          </p:cNvSpPr>
          <p:nvPr>
            <p:ph idx="1"/>
          </p:nvPr>
        </p:nvSpPr>
        <p:spPr/>
        <p:txBody>
          <a:bodyPr/>
          <a:lstStyle/>
          <a:p>
            <a:pPr algn="just"/>
            <a:r>
              <a:rPr lang="en-US" dirty="0" smtClean="0"/>
              <a:t>Adopted by developing nations</a:t>
            </a:r>
          </a:p>
          <a:p>
            <a:pPr algn="just"/>
            <a:r>
              <a:rPr lang="en-IN" dirty="0" smtClean="0"/>
              <a:t>Believes in development by securing socialist goals using democratic means</a:t>
            </a:r>
          </a:p>
          <a:p>
            <a:pPr algn="just"/>
            <a:r>
              <a:rPr lang="en-US" dirty="0" smtClean="0"/>
              <a:t>Actual operation proved inadequate</a:t>
            </a:r>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latin typeface="Agency FB" pitchFamily="34" charset="0"/>
              </a:rPr>
              <a:t/>
            </a:r>
            <a:br>
              <a:rPr lang="en-IN" b="1" dirty="0" smtClean="0">
                <a:latin typeface="Agency FB" pitchFamily="34" charset="0"/>
              </a:rPr>
            </a:br>
            <a:r>
              <a:rPr lang="en-IN" b="1" u="sng" dirty="0" smtClean="0">
                <a:solidFill>
                  <a:srgbClr val="00B050"/>
                </a:solidFill>
                <a:latin typeface="Aharoni" pitchFamily="2" charset="-79"/>
                <a:cs typeface="Aharoni" pitchFamily="2" charset="-79"/>
              </a:rPr>
              <a:t>Gandhian Model of Development</a:t>
            </a:r>
            <a:br>
              <a:rPr lang="en-IN" b="1" u="sng" dirty="0" smtClean="0">
                <a:solidFill>
                  <a:srgbClr val="00B050"/>
                </a:solidFill>
                <a:latin typeface="Aharoni" pitchFamily="2" charset="-79"/>
                <a:cs typeface="Aharoni" pitchFamily="2" charset="-79"/>
              </a:rPr>
            </a:br>
            <a:endParaRPr lang="en-IN" b="1" u="sng" dirty="0">
              <a:solidFill>
                <a:srgbClr val="00B050"/>
              </a:solidFill>
              <a:latin typeface="Aharoni" pitchFamily="2" charset="-79"/>
              <a:cs typeface="Aharoni" pitchFamily="2" charset="-79"/>
            </a:endParaRPr>
          </a:p>
        </p:txBody>
      </p:sp>
      <p:sp>
        <p:nvSpPr>
          <p:cNvPr id="3" name="Content Placeholder 2"/>
          <p:cNvSpPr>
            <a:spLocks noGrp="1"/>
          </p:cNvSpPr>
          <p:nvPr>
            <p:ph idx="1"/>
          </p:nvPr>
        </p:nvSpPr>
        <p:spPr/>
        <p:txBody>
          <a:bodyPr>
            <a:normAutofit fontScale="92500" lnSpcReduction="10000"/>
          </a:bodyPr>
          <a:lstStyle/>
          <a:p>
            <a:pPr algn="just"/>
            <a:r>
              <a:rPr lang="en-IN" dirty="0" smtClean="0"/>
              <a:t>He suggested that villages should be self-sufficient means they should produce their own food, clothing and other articles needed for meeting their basic needs. He insisted on the promotion of village or cottage industries and handicrafts because they can provide employment, necessary to meet the basic needs of the villagers and also facilitate village self-sufficiency</a:t>
            </a:r>
          </a:p>
          <a:p>
            <a:pPr algn="just"/>
            <a:r>
              <a:rPr lang="en-US" dirty="0" smtClean="0"/>
              <a:t>He was against rapid industrialization. </a:t>
            </a:r>
            <a:endParaRPr lang="en-IN" dirty="0" smtClean="0"/>
          </a:p>
          <a:p>
            <a:pPr algn="just">
              <a:buNone/>
            </a:pPr>
            <a:endParaRPr lang="en-IN"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r>
              <a:rPr lang="en-IN" dirty="0" smtClean="0">
                <a:latin typeface="Andalus" pitchFamily="18" charset="-78"/>
                <a:cs typeface="Andalus" pitchFamily="18" charset="-78"/>
              </a:rPr>
              <a:t>Development should be holistic { economical , intellectual, emotional and spiritual} and Non-exploitative means sustainable </a:t>
            </a:r>
          </a:p>
          <a:p>
            <a:pPr>
              <a:buNone/>
            </a:pPr>
            <a:r>
              <a:rPr lang="en-IN" dirty="0" smtClean="0">
                <a:latin typeface="Andalus" pitchFamily="18" charset="-78"/>
                <a:cs typeface="Andalus" pitchFamily="18" charset="-78"/>
              </a:rPr>
              <a:t>• Possible only in “Self sufficient Village Republics ” : Gram-</a:t>
            </a:r>
            <a:r>
              <a:rPr lang="en-IN" dirty="0" err="1" smtClean="0">
                <a:latin typeface="Andalus" pitchFamily="18" charset="-78"/>
                <a:cs typeface="Andalus" pitchFamily="18" charset="-78"/>
              </a:rPr>
              <a:t>swaraj</a:t>
            </a:r>
            <a:r>
              <a:rPr lang="en-IN" dirty="0" smtClean="0">
                <a:latin typeface="Andalus" pitchFamily="18" charset="-78"/>
                <a:cs typeface="Andalus" pitchFamily="18" charset="-78"/>
              </a:rPr>
              <a:t> and </a:t>
            </a:r>
            <a:r>
              <a:rPr lang="en-IN" dirty="0" err="1" smtClean="0">
                <a:latin typeface="Andalus" pitchFamily="18" charset="-78"/>
                <a:cs typeface="Andalus" pitchFamily="18" charset="-78"/>
              </a:rPr>
              <a:t>Swadeshi</a:t>
            </a:r>
            <a:endParaRPr lang="en-IN" dirty="0">
              <a:latin typeface="Andalus" pitchFamily="18" charset="-78"/>
              <a:cs typeface="Andalus"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92D050"/>
                </a:solidFill>
              </a:rPr>
              <a:t>Nehruvian Model of Development</a:t>
            </a:r>
            <a:endParaRPr lang="en-IN" b="1" u="sng" dirty="0">
              <a:solidFill>
                <a:srgbClr val="92D050"/>
              </a:solidFill>
            </a:endParaRPr>
          </a:p>
        </p:txBody>
      </p:sp>
      <p:sp>
        <p:nvSpPr>
          <p:cNvPr id="3" name="Content Placeholder 2"/>
          <p:cNvSpPr>
            <a:spLocks noGrp="1"/>
          </p:cNvSpPr>
          <p:nvPr>
            <p:ph idx="1"/>
          </p:nvPr>
        </p:nvSpPr>
        <p:spPr/>
        <p:txBody>
          <a:bodyPr>
            <a:normAutofit/>
          </a:bodyPr>
          <a:lstStyle/>
          <a:p>
            <a:pPr algn="just"/>
            <a:r>
              <a:rPr lang="en-IN" dirty="0" smtClean="0"/>
              <a:t>It is based on the four pillars of parliamentary democracy including secularism, economic planning for establishing a welfare estate and the policy of non-alignment.</a:t>
            </a:r>
          </a:p>
          <a:p>
            <a:pPr algn="just"/>
            <a:r>
              <a:rPr lang="en-IN" dirty="0" smtClean="0"/>
              <a:t>Prime focus was on poverty, unemployment, foreign rule, national defense, stable economic system, industrialization and modernization.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674</TotalTime>
  <Words>201</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Models of Development (continuation) </vt:lpstr>
      <vt:lpstr>Slide 2</vt:lpstr>
      <vt:lpstr>Democratic Socialist Model of Development </vt:lpstr>
      <vt:lpstr> Gandhian Model of Development </vt:lpstr>
      <vt:lpstr>Slide 5</vt:lpstr>
      <vt:lpstr>Nehruvian Model of Development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70</cp:revision>
  <dcterms:created xsi:type="dcterms:W3CDTF">2006-08-16T00:00:00Z</dcterms:created>
  <dcterms:modified xsi:type="dcterms:W3CDTF">2020-04-26T19:46:27Z</dcterms:modified>
</cp:coreProperties>
</file>